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Proxima Nova Bold" charset="1" panose="02000506030000020004"/>
      <p:regular r:id="rId19"/>
    </p:embeddedFont>
    <p:embeddedFont>
      <p:font typeface="Proxima Nova" charset="1" panose="02000506030000020004"/>
      <p:regular r:id="rId20"/>
    </p:embeddedFont>
    <p:embeddedFont>
      <p:font typeface="Canva Sans" charset="1" panose="020B0503030501040103"/>
      <p:regular r:id="rId21"/>
    </p:embeddedFont>
    <p:embeddedFont>
      <p:font typeface="Proxima Nova Italics" charset="1" panose="020005060300000200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8923469">
            <a:off x="11807580" y="3312307"/>
            <a:ext cx="7815340" cy="2620134"/>
          </a:xfrm>
          <a:custGeom>
            <a:avLst/>
            <a:gdLst/>
            <a:ahLst/>
            <a:cxnLst/>
            <a:rect r="r" b="b" t="t" l="l"/>
            <a:pathLst>
              <a:path h="2620134" w="7815340">
                <a:moveTo>
                  <a:pt x="0" y="0"/>
                </a:moveTo>
                <a:lnTo>
                  <a:pt x="7815340" y="0"/>
                </a:lnTo>
                <a:lnTo>
                  <a:pt x="7815340" y="2620134"/>
                </a:lnTo>
                <a:lnTo>
                  <a:pt x="0" y="26201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284" t="-46068" r="-5390" b="-422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002616" y="4365039"/>
            <a:ext cx="6712634" cy="6231918"/>
          </a:xfrm>
          <a:custGeom>
            <a:avLst/>
            <a:gdLst/>
            <a:ahLst/>
            <a:cxnLst/>
            <a:rect r="r" b="b" t="t" l="l"/>
            <a:pathLst>
              <a:path h="6231918" w="6712634">
                <a:moveTo>
                  <a:pt x="0" y="0"/>
                </a:moveTo>
                <a:lnTo>
                  <a:pt x="6712634" y="0"/>
                </a:lnTo>
                <a:lnTo>
                  <a:pt x="6712634" y="6231918"/>
                </a:lnTo>
                <a:lnTo>
                  <a:pt x="0" y="62319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620" t="-12014" r="-6916" b="-9203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42900" y="2617638"/>
            <a:ext cx="9724277" cy="656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Shafrira Goldwasser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Professor of Electrical Engineering and Computer Science at MIT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Professor of Mathematical Sciences at the Weizmann Institute of Science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Co-recipient of the 2012 Turing Award for "revolutionizing the science of cryptography"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Co-founder and chief scientist of Duality Technologies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Elected member of the National Academy of Engineering for contributions to cryptography, number theory, and complexity theory, and their applications to privacy and security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342900" y="2995613"/>
            <a:ext cx="9724277" cy="305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Rahm Emanuel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Amba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ssador to Japan from 2022 to 2025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ormer White House Chief of Staff (2009 to 2010 under President Barack Obama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)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Former mayor of Chicago (2011 to 2019)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846965" y="2434618"/>
            <a:ext cx="3412335" cy="3414041"/>
          </a:xfrm>
          <a:custGeom>
            <a:avLst/>
            <a:gdLst/>
            <a:ahLst/>
            <a:cxnLst/>
            <a:rect r="r" b="b" t="t" l="l"/>
            <a:pathLst>
              <a:path h="3414041" w="3412335">
                <a:moveTo>
                  <a:pt x="0" y="0"/>
                </a:moveTo>
                <a:lnTo>
                  <a:pt x="3412335" y="0"/>
                </a:lnTo>
                <a:lnTo>
                  <a:pt x="3412335" y="3414041"/>
                </a:lnTo>
                <a:lnTo>
                  <a:pt x="0" y="34140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552428" y="4141638"/>
            <a:ext cx="8407281" cy="6557679"/>
          </a:xfrm>
          <a:custGeom>
            <a:avLst/>
            <a:gdLst/>
            <a:ahLst/>
            <a:cxnLst/>
            <a:rect r="r" b="b" t="t" l="l"/>
            <a:pathLst>
              <a:path h="6557679" w="8407281">
                <a:moveTo>
                  <a:pt x="0" y="0"/>
                </a:moveTo>
                <a:lnTo>
                  <a:pt x="8407281" y="0"/>
                </a:lnTo>
                <a:lnTo>
                  <a:pt x="8407281" y="6557679"/>
                </a:lnTo>
                <a:lnTo>
                  <a:pt x="0" y="65576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97142" y="2633663"/>
            <a:ext cx="8801100" cy="502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Avi Arad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Israeli-American bu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sinessman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ounder of Marvel Studios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Conscripted soldier of the IDF (Israeli Defense Forces) from 1965-1968, where he was wounded in the 1967 Six-Day War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The son of Holocaust survivors from Poland, he grew up reading Superman and Spider-Man comics translated into Hebrew.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484579" y="4371975"/>
            <a:ext cx="10254162" cy="7174195"/>
          </a:xfrm>
          <a:custGeom>
            <a:avLst/>
            <a:gdLst/>
            <a:ahLst/>
            <a:cxnLst/>
            <a:rect r="r" b="b" t="t" l="l"/>
            <a:pathLst>
              <a:path h="7174195" w="10254162">
                <a:moveTo>
                  <a:pt x="0" y="0"/>
                </a:moveTo>
                <a:lnTo>
                  <a:pt x="10254163" y="0"/>
                </a:lnTo>
                <a:lnTo>
                  <a:pt x="10254163" y="7174195"/>
                </a:lnTo>
                <a:lnTo>
                  <a:pt x="0" y="71741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744" t="-37000" r="-59656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2630210">
            <a:off x="15069720" y="8541472"/>
            <a:ext cx="2936081" cy="448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Ph</a:t>
            </a:r>
            <a:r>
              <a:rPr lang="en-US" sz="1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oto: AmeriCantaro - stock.adobe.com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210300" y="4044483"/>
            <a:ext cx="13276749" cy="9485576"/>
          </a:xfrm>
          <a:custGeom>
            <a:avLst/>
            <a:gdLst/>
            <a:ahLst/>
            <a:cxnLst/>
            <a:rect r="r" b="b" t="t" l="l"/>
            <a:pathLst>
              <a:path h="9485576" w="13276749">
                <a:moveTo>
                  <a:pt x="0" y="0"/>
                </a:moveTo>
                <a:lnTo>
                  <a:pt x="13276749" y="0"/>
                </a:lnTo>
                <a:lnTo>
                  <a:pt x="13276749" y="9485576"/>
                </a:lnTo>
                <a:lnTo>
                  <a:pt x="0" y="9485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595119" y="2468510"/>
            <a:ext cx="5349981" cy="534998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84726" t="0" r="-15273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42900" y="2993165"/>
            <a:ext cx="8347734" cy="547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Ehud Kalai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Game theorist and math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ematical economist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James J. O’C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onnor Distinguished Professor of Decision and Game Sciences at Northwestern University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Founding Editor of Games and Economic Behavior, the leading journal in game theory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Known for his research on strategic complexity and its implications in economics and political systems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797106" y="2350938"/>
            <a:ext cx="8224160" cy="12596033"/>
          </a:xfrm>
          <a:custGeom>
            <a:avLst/>
            <a:gdLst/>
            <a:ahLst/>
            <a:cxnLst/>
            <a:rect r="r" b="b" t="t" l="l"/>
            <a:pathLst>
              <a:path h="12596033" w="8224160">
                <a:moveTo>
                  <a:pt x="0" y="0"/>
                </a:moveTo>
                <a:lnTo>
                  <a:pt x="8224160" y="0"/>
                </a:lnTo>
                <a:lnTo>
                  <a:pt x="8224160" y="12596034"/>
                </a:lnTo>
                <a:lnTo>
                  <a:pt x="0" y="125960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42900" y="2984736"/>
            <a:ext cx="8347734" cy="494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Sue Bird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Point Guard for th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 Seattle Storm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Fi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rst overall pick in the 2002 WNBA draft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Two-time Olympic champion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Four-time All-Star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The only WNBA player to win titles in three different decades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H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olds dual citizenship with the U.S. and Israel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076193" y="2608113"/>
            <a:ext cx="4499661" cy="5984707"/>
          </a:xfrm>
          <a:custGeom>
            <a:avLst/>
            <a:gdLst/>
            <a:ahLst/>
            <a:cxnLst/>
            <a:rect r="r" b="b" t="t" l="l"/>
            <a:pathLst>
              <a:path h="5984707" w="4499661">
                <a:moveTo>
                  <a:pt x="0" y="0"/>
                </a:moveTo>
                <a:lnTo>
                  <a:pt x="4499661" y="0"/>
                </a:lnTo>
                <a:lnTo>
                  <a:pt x="4499661" y="5984707"/>
                </a:lnTo>
                <a:lnTo>
                  <a:pt x="0" y="59847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58" t="0" r="-17245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700000">
            <a:off x="12941585" y="5150501"/>
            <a:ext cx="6281232" cy="4189582"/>
          </a:xfrm>
          <a:custGeom>
            <a:avLst/>
            <a:gdLst/>
            <a:ahLst/>
            <a:cxnLst/>
            <a:rect r="r" b="b" t="t" l="l"/>
            <a:pathLst>
              <a:path h="4189582" w="6281232">
                <a:moveTo>
                  <a:pt x="0" y="0"/>
                </a:moveTo>
                <a:lnTo>
                  <a:pt x="6281232" y="0"/>
                </a:lnTo>
                <a:lnTo>
                  <a:pt x="6281232" y="4189582"/>
                </a:lnTo>
                <a:lnTo>
                  <a:pt x="0" y="41895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42900" y="2993866"/>
            <a:ext cx="8347734" cy="6657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Este, Danielle, </a:t>
            </a:r>
          </a:p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and Alana Haim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Grammy-nominated musicians of th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 rock band HAIM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Their fi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rst album, </a:t>
            </a:r>
            <a:r>
              <a:rPr lang="en-US" sz="2999" i="true" spc="14">
                <a:solidFill>
                  <a:srgbClr val="FFFFFF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Days Are Gone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, charted in the top ten in several countries, including the number-one spot in the UK.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Nominated for “Best New Artist” at the 57th Annual Grammy Awards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Their Israeli-born father Mordechai "Moti" Haim and their American mother Donna were both musicians.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613718" y="2112813"/>
            <a:ext cx="7331382" cy="9769748"/>
          </a:xfrm>
          <a:custGeom>
            <a:avLst/>
            <a:gdLst/>
            <a:ahLst/>
            <a:cxnLst/>
            <a:rect r="r" b="b" t="t" l="l"/>
            <a:pathLst>
              <a:path h="9769748" w="7331382">
                <a:moveTo>
                  <a:pt x="0" y="0"/>
                </a:moveTo>
                <a:lnTo>
                  <a:pt x="7331382" y="0"/>
                </a:lnTo>
                <a:lnTo>
                  <a:pt x="7331382" y="9769748"/>
                </a:lnTo>
                <a:lnTo>
                  <a:pt x="0" y="97697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376434" y="7242149"/>
            <a:ext cx="3044851" cy="3044851"/>
          </a:xfrm>
          <a:custGeom>
            <a:avLst/>
            <a:gdLst/>
            <a:ahLst/>
            <a:cxnLst/>
            <a:rect r="r" b="b" t="t" l="l"/>
            <a:pathLst>
              <a:path h="3044851" w="3044851">
                <a:moveTo>
                  <a:pt x="0" y="0"/>
                </a:moveTo>
                <a:lnTo>
                  <a:pt x="3044851" y="0"/>
                </a:lnTo>
                <a:lnTo>
                  <a:pt x="3044851" y="3044851"/>
                </a:lnTo>
                <a:lnTo>
                  <a:pt x="0" y="30448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42900" y="2995613"/>
            <a:ext cx="8347734" cy="6372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Adam Mosseri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Head of Instagram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Fo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rmerly the design director for Facebook’s mobile apps, as well as the Vice President of Product for Facebook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Mosseri was one of the few Facebook executives who was vocal about Facebook's role in providing security and trustworthy news during the 2018 Cambridge Analytica scandal.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Mosseri has dual U.S. and Israeli citizenship, as his father is Israeli.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705919" y="3314700"/>
            <a:ext cx="10460521" cy="7414979"/>
          </a:xfrm>
          <a:custGeom>
            <a:avLst/>
            <a:gdLst/>
            <a:ahLst/>
            <a:cxnLst/>
            <a:rect r="r" b="b" t="t" l="l"/>
            <a:pathLst>
              <a:path h="7414979" w="10460521">
                <a:moveTo>
                  <a:pt x="0" y="0"/>
                </a:moveTo>
                <a:lnTo>
                  <a:pt x="10460520" y="0"/>
                </a:lnTo>
                <a:lnTo>
                  <a:pt x="10460520" y="7414979"/>
                </a:lnTo>
                <a:lnTo>
                  <a:pt x="0" y="74149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29" t="0" r="-5098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42900" y="2995613"/>
            <a:ext cx="7246669" cy="621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Haim Saban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Television and media proprietor notable for his adaptations of Power Rangers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 2017, he was honored with a star on the Hollywood Walk of Fame for his achievements in television.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Saban and business partner Shuki Levy became known for soundtrack compositions for children's television programs of the 1980s, such as </a:t>
            </a:r>
            <a:r>
              <a:rPr lang="en-US" sz="2999" i="true" spc="14">
                <a:solidFill>
                  <a:srgbClr val="FFFFFF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He-Man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and </a:t>
            </a:r>
            <a:r>
              <a:rPr lang="en-US" sz="2999" i="true" spc="14">
                <a:solidFill>
                  <a:srgbClr val="FFFFFF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Inspector Gadget.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712304" y="4743027"/>
            <a:ext cx="5546996" cy="5680992"/>
          </a:xfrm>
          <a:custGeom>
            <a:avLst/>
            <a:gdLst/>
            <a:ahLst/>
            <a:cxnLst/>
            <a:rect r="r" b="b" t="t" l="l"/>
            <a:pathLst>
              <a:path h="5680992" w="5546996">
                <a:moveTo>
                  <a:pt x="0" y="0"/>
                </a:moveTo>
                <a:lnTo>
                  <a:pt x="5546996" y="0"/>
                </a:lnTo>
                <a:lnTo>
                  <a:pt x="5546996" y="5680993"/>
                </a:lnTo>
                <a:lnTo>
                  <a:pt x="0" y="5680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362" t="0" r="0" b="-68962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1000552">
            <a:off x="8474306" y="3606218"/>
            <a:ext cx="9473751" cy="1367868"/>
            <a:chOff x="0" y="0"/>
            <a:chExt cx="12631668" cy="1823824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2631668" cy="1823824"/>
              <a:chOff x="0" y="0"/>
              <a:chExt cx="2814696" cy="4064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2814696" cy="406400"/>
              </a:xfrm>
              <a:custGeom>
                <a:avLst/>
                <a:gdLst/>
                <a:ahLst/>
                <a:cxnLst/>
                <a:rect r="r" b="b" t="t" l="l"/>
                <a:pathLst>
                  <a:path h="406400" w="2814696">
                    <a:moveTo>
                      <a:pt x="0" y="0"/>
                    </a:moveTo>
                    <a:lnTo>
                      <a:pt x="2814696" y="0"/>
                    </a:lnTo>
                    <a:lnTo>
                      <a:pt x="2814696" y="406400"/>
                    </a:lnTo>
                    <a:lnTo>
                      <a:pt x="0" y="4064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9525"/>
                <a:ext cx="2814696" cy="415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82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568021" y="277632"/>
              <a:ext cx="11495625" cy="1268560"/>
            </a:xfrm>
            <a:custGeom>
              <a:avLst/>
              <a:gdLst/>
              <a:ahLst/>
              <a:cxnLst/>
              <a:rect r="r" b="b" t="t" l="l"/>
              <a:pathLst>
                <a:path h="1268560" w="11495625">
                  <a:moveTo>
                    <a:pt x="0" y="0"/>
                  </a:moveTo>
                  <a:lnTo>
                    <a:pt x="11495626" y="0"/>
                  </a:lnTo>
                  <a:lnTo>
                    <a:pt x="11495626" y="1268560"/>
                  </a:lnTo>
                  <a:lnTo>
                    <a:pt x="0" y="126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342900" y="2995613"/>
            <a:ext cx="6994997" cy="592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Haviv Rettig Gur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Journalist at </a:t>
            </a:r>
            <a:r>
              <a:rPr lang="en-US" sz="3000" i="true" spc="15">
                <a:solidFill>
                  <a:srgbClr val="FFFFFF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The Times of Israel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ormer Director of Communications for the Jewish Agency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Born in Jerusalem to American-Jewish immigrants to Israel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He lived in the United States from age 8 to 28, before returning to Israel to serve in the Nahal Brigade of the IDF (Israel Defense Forces) as a combat medic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4" id="34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2395966" y="2112813"/>
            <a:ext cx="6248261" cy="8743227"/>
          </a:xfrm>
          <a:custGeom>
            <a:avLst/>
            <a:gdLst/>
            <a:ahLst/>
            <a:cxnLst/>
            <a:rect r="r" b="b" t="t" l="l"/>
            <a:pathLst>
              <a:path h="8743227" w="6248261">
                <a:moveTo>
                  <a:pt x="0" y="0"/>
                </a:moveTo>
                <a:lnTo>
                  <a:pt x="6248261" y="0"/>
                </a:lnTo>
                <a:lnTo>
                  <a:pt x="6248261" y="8743227"/>
                </a:lnTo>
                <a:lnTo>
                  <a:pt x="0" y="874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073259" y="6330051"/>
            <a:ext cx="5175962" cy="5017863"/>
          </a:xfrm>
          <a:custGeom>
            <a:avLst/>
            <a:gdLst/>
            <a:ahLst/>
            <a:cxnLst/>
            <a:rect r="r" b="b" t="t" l="l"/>
            <a:pathLst>
              <a:path h="5017863" w="5175962">
                <a:moveTo>
                  <a:pt x="0" y="0"/>
                </a:moveTo>
                <a:lnTo>
                  <a:pt x="5175962" y="0"/>
                </a:lnTo>
                <a:lnTo>
                  <a:pt x="5175962" y="5017862"/>
                </a:lnTo>
                <a:lnTo>
                  <a:pt x="0" y="50178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15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42900" y="2995613"/>
            <a:ext cx="8992643" cy="592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Ari Ne'eman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Disability Rights Act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vi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o-founder of</a:t>
            </a:r>
            <a:r>
              <a:rPr lang="en-US" sz="2999" spc="14" u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the Autistic Self Advocacy Network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onsultant to the American Civil Liberties Union (ACLU)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On D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ecember 16, 2009, President Barack Obama announced that Ne'eman would be appointed to the National Council on Disability. He chaired the council's Policy &amp; Program Evaluation Committee and became the first person with autism to serve on the council. 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2402342" y="1474003"/>
            <a:ext cx="6214294" cy="9338952"/>
          </a:xfrm>
          <a:custGeom>
            <a:avLst/>
            <a:gdLst/>
            <a:ahLst/>
            <a:cxnLst/>
            <a:rect r="r" b="b" t="t" l="l"/>
            <a:pathLst>
              <a:path h="9338952" w="6214294">
                <a:moveTo>
                  <a:pt x="0" y="0"/>
                </a:moveTo>
                <a:lnTo>
                  <a:pt x="6214294" y="0"/>
                </a:lnTo>
                <a:lnTo>
                  <a:pt x="6214294" y="9338952"/>
                </a:lnTo>
                <a:lnTo>
                  <a:pt x="0" y="93389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42900" y="3012488"/>
            <a:ext cx="8992643" cy="610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Abraham Karem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Inventor of the drone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ounder of Karem Aircraft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He built his first drone during the 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Yom Kippur War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for the Israeli Air Force.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 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2010, Karem was elected a member of the National Academy of Engineering.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Born in Baghdad to an Assyrian Jewish couple, he moved with his family in 1951 to Israel where he grew up; in the 1970s he immigrated to the United States.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10996300" y="8866553"/>
            <a:ext cx="196468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Photo: Rahoul Ghose - PBS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641570">
            <a:off x="5780177" y="2338055"/>
            <a:ext cx="8180043" cy="2348957"/>
          </a:xfrm>
          <a:custGeom>
            <a:avLst/>
            <a:gdLst/>
            <a:ahLst/>
            <a:cxnLst/>
            <a:rect r="r" b="b" t="t" l="l"/>
            <a:pathLst>
              <a:path h="2348957" w="8180043">
                <a:moveTo>
                  <a:pt x="0" y="0"/>
                </a:moveTo>
                <a:lnTo>
                  <a:pt x="8180043" y="0"/>
                </a:lnTo>
                <a:lnTo>
                  <a:pt x="8180043" y="2348957"/>
                </a:lnTo>
                <a:lnTo>
                  <a:pt x="0" y="23489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46" t="-77109" r="-1673" b="-60036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064362" y="2207190"/>
            <a:ext cx="5455246" cy="8810625"/>
          </a:xfrm>
          <a:custGeom>
            <a:avLst/>
            <a:gdLst/>
            <a:ahLst/>
            <a:cxnLst/>
            <a:rect r="r" b="b" t="t" l="l"/>
            <a:pathLst>
              <a:path h="8810625" w="5455246">
                <a:moveTo>
                  <a:pt x="0" y="0"/>
                </a:moveTo>
                <a:lnTo>
                  <a:pt x="5455246" y="0"/>
                </a:lnTo>
                <a:lnTo>
                  <a:pt x="5455246" y="8810625"/>
                </a:lnTo>
                <a:lnTo>
                  <a:pt x="0" y="8810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347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98067" y="1971675"/>
            <a:ext cx="4201179" cy="5251474"/>
          </a:xfrm>
          <a:custGeom>
            <a:avLst/>
            <a:gdLst/>
            <a:ahLst/>
            <a:cxnLst/>
            <a:rect r="r" b="b" t="t" l="l"/>
            <a:pathLst>
              <a:path h="5251474" w="4201179">
                <a:moveTo>
                  <a:pt x="0" y="0"/>
                </a:moveTo>
                <a:lnTo>
                  <a:pt x="4201179" y="0"/>
                </a:lnTo>
                <a:lnTo>
                  <a:pt x="4201179" y="5251474"/>
                </a:lnTo>
                <a:lnTo>
                  <a:pt x="0" y="52514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42900" y="3012488"/>
            <a:ext cx="8473570" cy="640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Shulamit Ran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Pulitzer Prize winning composer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Member of the American Academy of Arts and Letters and the American Academy of Arts and Sciences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As a child, she listened on the radio to Jewish cant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orial music, which had an impact on her compositions.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By the age of nine, she was studying composition with some of Israel's top composers, such as Alexander Boskovich and Paul Ben-Haim.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92000" y="342900"/>
            <a:ext cx="4767709" cy="1131103"/>
            <a:chOff x="0" y="0"/>
            <a:chExt cx="6356945" cy="1508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85300" y="383500"/>
              <a:ext cx="4671645" cy="741137"/>
            </a:xfrm>
            <a:custGeom>
              <a:avLst/>
              <a:gdLst/>
              <a:ahLst/>
              <a:cxnLst/>
              <a:rect r="r" b="b" t="t" l="l"/>
              <a:pathLst>
                <a:path h="741137" w="4671645">
                  <a:moveTo>
                    <a:pt x="0" y="0"/>
                  </a:moveTo>
                  <a:lnTo>
                    <a:pt x="4671645" y="0"/>
                  </a:lnTo>
                  <a:lnTo>
                    <a:pt x="4671645" y="741138"/>
                  </a:lnTo>
                  <a:lnTo>
                    <a:pt x="0" y="74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99" t="-27840" r="0" b="-286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8029" cy="1508138"/>
            </a:xfrm>
            <a:custGeom>
              <a:avLst/>
              <a:gdLst/>
              <a:ahLst/>
              <a:cxnLst/>
              <a:rect r="r" b="b" t="t" l="l"/>
              <a:pathLst>
                <a:path h="1508138" w="1488029">
                  <a:moveTo>
                    <a:pt x="0" y="0"/>
                  </a:moveTo>
                  <a:lnTo>
                    <a:pt x="1488029" y="0"/>
                  </a:lnTo>
                  <a:lnTo>
                    <a:pt x="1488029" y="1508138"/>
                  </a:lnTo>
                  <a:lnTo>
                    <a:pt x="0" y="1508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971675"/>
            <a:ext cx="18288000" cy="8315325"/>
            <a:chOff x="0" y="0"/>
            <a:chExt cx="4816593" cy="21900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190044"/>
            </a:xfrm>
            <a:custGeom>
              <a:avLst/>
              <a:gdLst/>
              <a:ahLst/>
              <a:cxnLst/>
              <a:rect r="r" b="b" t="t" l="l"/>
              <a:pathLst>
                <a:path h="21900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0044"/>
                  </a:lnTo>
                  <a:lnTo>
                    <a:pt x="0" y="2190044"/>
                  </a:lnTo>
                  <a:close/>
                </a:path>
              </a:pathLst>
            </a:custGeom>
            <a:solidFill>
              <a:srgbClr val="0C43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816593" cy="2199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1971675"/>
            <a:ext cx="18288000" cy="141138"/>
            <a:chOff x="0" y="0"/>
            <a:chExt cx="4816593" cy="371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7172"/>
            </a:xfrm>
            <a:custGeom>
              <a:avLst/>
              <a:gdLst/>
              <a:ahLst/>
              <a:cxnLst/>
              <a:rect r="r" b="b" t="t" l="l"/>
              <a:pathLst>
                <a:path h="3717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7172"/>
                  </a:lnTo>
                  <a:lnTo>
                    <a:pt x="0" y="37172"/>
                  </a:lnTo>
                  <a:close/>
                </a:path>
              </a:pathLst>
            </a:custGeom>
            <a:solidFill>
              <a:srgbClr val="2497F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4816593" cy="46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2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049000" y="971550"/>
            <a:ext cx="6511905" cy="9767858"/>
          </a:xfrm>
          <a:custGeom>
            <a:avLst/>
            <a:gdLst/>
            <a:ahLst/>
            <a:cxnLst/>
            <a:rect r="r" b="b" t="t" l="l"/>
            <a:pathLst>
              <a:path h="9767858" w="6511905">
                <a:moveTo>
                  <a:pt x="0" y="0"/>
                </a:moveTo>
                <a:lnTo>
                  <a:pt x="6511905" y="0"/>
                </a:lnTo>
                <a:lnTo>
                  <a:pt x="6511905" y="9767858"/>
                </a:lnTo>
                <a:lnTo>
                  <a:pt x="0" y="9767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077183" y="3401735"/>
            <a:ext cx="4955023" cy="863316"/>
          </a:xfrm>
          <a:custGeom>
            <a:avLst/>
            <a:gdLst/>
            <a:ahLst/>
            <a:cxnLst/>
            <a:rect r="r" b="b" t="t" l="l"/>
            <a:pathLst>
              <a:path h="863316" w="4955023">
                <a:moveTo>
                  <a:pt x="0" y="0"/>
                </a:moveTo>
                <a:lnTo>
                  <a:pt x="4955023" y="0"/>
                </a:lnTo>
                <a:lnTo>
                  <a:pt x="4955023" y="863316"/>
                </a:lnTo>
                <a:lnTo>
                  <a:pt x="0" y="8633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730" t="-82062" r="-12269" b="-804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42900" y="3012488"/>
            <a:ext cx="7734283" cy="547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spc="24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  Safra Catz</a:t>
            </a:r>
          </a:p>
          <a:p>
            <a:pPr algn="l">
              <a:lnSpc>
                <a:spcPts val="1439"/>
              </a:lnSpc>
            </a:pPr>
          </a:p>
          <a:p>
            <a:pPr algn="l" marL="647702" indent="-323851" lvl="1">
              <a:lnSpc>
                <a:spcPts val="3600"/>
              </a:lnSpc>
              <a:buFont typeface="Arial"/>
              <a:buChar char="•"/>
            </a:pPr>
            <a:r>
              <a:rPr lang="en-US" sz="3000" spc="1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President of Oracle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Elected to the board of direct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ors of The Walt Disney Company in December 2017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Member of the National Security Commission on Artificial Intelligence (NSCAI)</a:t>
            </a:r>
          </a:p>
          <a:p>
            <a:pPr algn="l">
              <a:lnSpc>
                <a:spcPts val="1439"/>
              </a:lnSpc>
            </a:pPr>
          </a:p>
          <a:p>
            <a:pPr algn="l" marL="647698" indent="-323849" lvl="1">
              <a:lnSpc>
                <a:spcPts val="3599"/>
              </a:lnSpc>
              <a:buFont typeface="Arial"/>
              <a:buChar char="•"/>
            </a:pP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2011, she was the highest-paid woman among Fortune 1000 companies according to </a:t>
            </a:r>
            <a:r>
              <a:rPr lang="en-US" sz="2999" i="true" spc="14">
                <a:solidFill>
                  <a:srgbClr val="FFFFFF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Fortune </a:t>
            </a:r>
            <a:r>
              <a:rPr lang="en-US" sz="2999" spc="14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magazine.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42900" y="330209"/>
            <a:ext cx="7141679" cy="1378112"/>
            <a:chOff x="0" y="0"/>
            <a:chExt cx="9522239" cy="18374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11238" y="40573"/>
              <a:ext cx="1002465" cy="877157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11238" y="348907"/>
              <a:ext cx="1002465" cy="877157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0C439D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anchor="ctr" rtlCol="false" tIns="9555" lIns="9555" bIns="9555" rIns="9555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8065868" y="935500"/>
              <a:ext cx="1345133" cy="212609"/>
              <a:chOff x="0" y="0"/>
              <a:chExt cx="307705" cy="4863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5868" y="527014"/>
              <a:ext cx="1345133" cy="212609"/>
              <a:chOff x="0" y="0"/>
              <a:chExt cx="307705" cy="4863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065868" y="118528"/>
              <a:ext cx="1345133" cy="212609"/>
              <a:chOff x="0" y="0"/>
              <a:chExt cx="307705" cy="486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07705" cy="48635"/>
              </a:xfrm>
              <a:custGeom>
                <a:avLst/>
                <a:gdLst/>
                <a:ahLst/>
                <a:cxnLst/>
                <a:rect r="r" b="b" t="t" l="l"/>
                <a:pathLst>
                  <a:path h="48635" w="307705">
                    <a:moveTo>
                      <a:pt x="0" y="0"/>
                    </a:moveTo>
                    <a:lnTo>
                      <a:pt x="307705" y="0"/>
                    </a:lnTo>
                    <a:lnTo>
                      <a:pt x="307705" y="48635"/>
                    </a:lnTo>
                    <a:lnTo>
                      <a:pt x="0" y="48635"/>
                    </a:lnTo>
                    <a:close/>
                  </a:path>
                </a:pathLst>
              </a:custGeom>
              <a:solidFill>
                <a:srgbClr val="BA262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307705" cy="96260"/>
              </a:xfrm>
              <a:prstGeom prst="rect">
                <a:avLst/>
              </a:prstGeom>
            </p:spPr>
            <p:txBody>
              <a:bodyPr anchor="ctr" rtlCol="false" tIns="33867" lIns="33867" bIns="33867" rIns="33867"/>
              <a:lstStyle/>
              <a:p>
                <a:pPr algn="ctr">
                  <a:lnSpc>
                    <a:spcPts val="3826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393768"/>
              <a:ext cx="9522239" cy="443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0"/>
                </a:lnSpc>
              </a:pPr>
              <a:r>
                <a:rPr lang="en-US" sz="2136" spc="53">
                  <a:solidFill>
                    <a:srgbClr val="BA262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ISRAELI AMERICANS WHO CONTRIBUTED TO AMERICA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47357" y="76200"/>
              <a:ext cx="6686717" cy="118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3"/>
                </a:lnSpc>
              </a:pPr>
              <a:r>
                <a:rPr lang="en-US" b="true" sz="3383" spc="575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JEWISH AMERICAN</a:t>
              </a:r>
            </a:p>
            <a:p>
              <a:pPr algn="ctr">
                <a:lnSpc>
                  <a:spcPts val="3383"/>
                </a:lnSpc>
              </a:pPr>
              <a:r>
                <a:rPr lang="en-US" b="true" sz="3383" spc="686">
                  <a:solidFill>
                    <a:srgbClr val="0C43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HERITAGE MONTH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DAGjms40y84</dc:identifier>
  <dcterms:modified xsi:type="dcterms:W3CDTF">2011-08-01T06:04:30Z</dcterms:modified>
  <cp:revision>1</cp:revision>
  <dc:title>JA Heritage Month Presentation</dc:title>
</cp:coreProperties>
</file>